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42794238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485" y="-1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49049"/>
            <a:ext cx="36375102" cy="10528100"/>
          </a:xfrm>
        </p:spPr>
        <p:txBody>
          <a:bodyPr anchor="b"/>
          <a:lstStyle>
            <a:lvl1pPr algn="ctr">
              <a:defRPr sz="264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83154"/>
            <a:ext cx="32095679" cy="7301067"/>
          </a:xfrm>
        </p:spPr>
        <p:txBody>
          <a:bodyPr/>
          <a:lstStyle>
            <a:lvl1pPr marL="0" indent="0" algn="ctr">
              <a:buNone/>
              <a:defRPr sz="10583"/>
            </a:lvl1pPr>
            <a:lvl2pPr marL="2016023" indent="0" algn="ctr">
              <a:buNone/>
              <a:defRPr sz="8819"/>
            </a:lvl2pPr>
            <a:lvl3pPr marL="4032047" indent="0" algn="ctr">
              <a:buNone/>
              <a:defRPr sz="7937"/>
            </a:lvl3pPr>
            <a:lvl4pPr marL="6048070" indent="0" algn="ctr">
              <a:buNone/>
              <a:defRPr sz="7055"/>
            </a:lvl4pPr>
            <a:lvl5pPr marL="8064094" indent="0" algn="ctr">
              <a:buNone/>
              <a:defRPr sz="7055"/>
            </a:lvl5pPr>
            <a:lvl6pPr marL="10080117" indent="0" algn="ctr">
              <a:buNone/>
              <a:defRPr sz="7055"/>
            </a:lvl6pPr>
            <a:lvl7pPr marL="12096140" indent="0" algn="ctr">
              <a:buNone/>
              <a:defRPr sz="7055"/>
            </a:lvl7pPr>
            <a:lvl8pPr marL="14112164" indent="0" algn="ctr">
              <a:buNone/>
              <a:defRPr sz="7055"/>
            </a:lvl8pPr>
            <a:lvl9pPr marL="16128187" indent="0" algn="ctr">
              <a:buNone/>
              <a:defRPr sz="705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8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21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0015"/>
            <a:ext cx="9227508" cy="256272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0015"/>
            <a:ext cx="27147595" cy="256272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14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08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39080"/>
            <a:ext cx="36910030" cy="12579118"/>
          </a:xfrm>
        </p:spPr>
        <p:txBody>
          <a:bodyPr anchor="b"/>
          <a:lstStyle>
            <a:lvl1pPr>
              <a:defRPr sz="264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37201"/>
            <a:ext cx="36910030" cy="6615061"/>
          </a:xfrm>
        </p:spPr>
        <p:txBody>
          <a:bodyPr/>
          <a:lstStyle>
            <a:lvl1pPr marL="0" indent="0">
              <a:buNone/>
              <a:defRPr sz="10583">
                <a:solidFill>
                  <a:schemeClr val="tx1"/>
                </a:solidFill>
              </a:defRPr>
            </a:lvl1pPr>
            <a:lvl2pPr marL="2016023" indent="0">
              <a:buNone/>
              <a:defRPr sz="8819">
                <a:solidFill>
                  <a:schemeClr val="tx1">
                    <a:tint val="75000"/>
                  </a:schemeClr>
                </a:solidFill>
              </a:defRPr>
            </a:lvl2pPr>
            <a:lvl3pPr marL="4032047" indent="0">
              <a:buNone/>
              <a:defRPr sz="7937">
                <a:solidFill>
                  <a:schemeClr val="tx1">
                    <a:tint val="75000"/>
                  </a:schemeClr>
                </a:solidFill>
              </a:defRPr>
            </a:lvl3pPr>
            <a:lvl4pPr marL="6048070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4pPr>
            <a:lvl5pPr marL="8064094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5pPr>
            <a:lvl6pPr marL="10080117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6pPr>
            <a:lvl7pPr marL="12096140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7pPr>
            <a:lvl8pPr marL="14112164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8pPr>
            <a:lvl9pPr marL="16128187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41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0077"/>
            <a:ext cx="18187551" cy="19187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0077"/>
            <a:ext cx="18187551" cy="19187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88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0022"/>
            <a:ext cx="36910030" cy="58450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3073"/>
            <a:ext cx="18103966" cy="3633032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46105"/>
            <a:ext cx="18103966" cy="16247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3073"/>
            <a:ext cx="18193125" cy="3633032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46105"/>
            <a:ext cx="18193125" cy="16247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7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4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12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6019"/>
            <a:ext cx="13802256" cy="7056067"/>
          </a:xfrm>
        </p:spPr>
        <p:txBody>
          <a:bodyPr anchor="b"/>
          <a:lstStyle>
            <a:lvl1pPr>
              <a:defRPr sz="1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4048"/>
            <a:ext cx="21664583" cy="21490205"/>
          </a:xfrm>
        </p:spPr>
        <p:txBody>
          <a:bodyPr/>
          <a:lstStyle>
            <a:lvl1pPr>
              <a:defRPr sz="14110"/>
            </a:lvl1pPr>
            <a:lvl2pPr>
              <a:defRPr sz="12347"/>
            </a:lvl2pPr>
            <a:lvl3pPr>
              <a:defRPr sz="10583"/>
            </a:lvl3pPr>
            <a:lvl4pPr>
              <a:defRPr sz="8819"/>
            </a:lvl4pPr>
            <a:lvl5pPr>
              <a:defRPr sz="8819"/>
            </a:lvl5pPr>
            <a:lvl6pPr>
              <a:defRPr sz="8819"/>
            </a:lvl6pPr>
            <a:lvl7pPr>
              <a:defRPr sz="8819"/>
            </a:lvl7pPr>
            <a:lvl8pPr>
              <a:defRPr sz="8819"/>
            </a:lvl8pPr>
            <a:lvl9pPr>
              <a:defRPr sz="88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72087"/>
            <a:ext cx="13802256" cy="16807162"/>
          </a:xfrm>
        </p:spPr>
        <p:txBody>
          <a:bodyPr/>
          <a:lstStyle>
            <a:lvl1pPr marL="0" indent="0">
              <a:buNone/>
              <a:defRPr sz="7055"/>
            </a:lvl1pPr>
            <a:lvl2pPr marL="2016023" indent="0">
              <a:buNone/>
              <a:defRPr sz="6173"/>
            </a:lvl2pPr>
            <a:lvl3pPr marL="4032047" indent="0">
              <a:buNone/>
              <a:defRPr sz="5291"/>
            </a:lvl3pPr>
            <a:lvl4pPr marL="6048070" indent="0">
              <a:buNone/>
              <a:defRPr sz="4410"/>
            </a:lvl4pPr>
            <a:lvl5pPr marL="8064094" indent="0">
              <a:buNone/>
              <a:defRPr sz="4410"/>
            </a:lvl5pPr>
            <a:lvl6pPr marL="10080117" indent="0">
              <a:buNone/>
              <a:defRPr sz="4410"/>
            </a:lvl6pPr>
            <a:lvl7pPr marL="12096140" indent="0">
              <a:buNone/>
              <a:defRPr sz="4410"/>
            </a:lvl7pPr>
            <a:lvl8pPr marL="14112164" indent="0">
              <a:buNone/>
              <a:defRPr sz="4410"/>
            </a:lvl8pPr>
            <a:lvl9pPr marL="16128187" indent="0">
              <a:buNone/>
              <a:defRPr sz="44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19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6019"/>
            <a:ext cx="13802256" cy="7056067"/>
          </a:xfrm>
        </p:spPr>
        <p:txBody>
          <a:bodyPr anchor="b"/>
          <a:lstStyle>
            <a:lvl1pPr>
              <a:defRPr sz="1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4048"/>
            <a:ext cx="21664583" cy="21490205"/>
          </a:xfrm>
        </p:spPr>
        <p:txBody>
          <a:bodyPr anchor="t"/>
          <a:lstStyle>
            <a:lvl1pPr marL="0" indent="0">
              <a:buNone/>
              <a:defRPr sz="14110"/>
            </a:lvl1pPr>
            <a:lvl2pPr marL="2016023" indent="0">
              <a:buNone/>
              <a:defRPr sz="12347"/>
            </a:lvl2pPr>
            <a:lvl3pPr marL="4032047" indent="0">
              <a:buNone/>
              <a:defRPr sz="10583"/>
            </a:lvl3pPr>
            <a:lvl4pPr marL="6048070" indent="0">
              <a:buNone/>
              <a:defRPr sz="8819"/>
            </a:lvl4pPr>
            <a:lvl5pPr marL="8064094" indent="0">
              <a:buNone/>
              <a:defRPr sz="8819"/>
            </a:lvl5pPr>
            <a:lvl6pPr marL="10080117" indent="0">
              <a:buNone/>
              <a:defRPr sz="8819"/>
            </a:lvl6pPr>
            <a:lvl7pPr marL="12096140" indent="0">
              <a:buNone/>
              <a:defRPr sz="8819"/>
            </a:lvl7pPr>
            <a:lvl8pPr marL="14112164" indent="0">
              <a:buNone/>
              <a:defRPr sz="8819"/>
            </a:lvl8pPr>
            <a:lvl9pPr marL="16128187" indent="0">
              <a:buNone/>
              <a:defRPr sz="88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72087"/>
            <a:ext cx="13802256" cy="16807162"/>
          </a:xfrm>
        </p:spPr>
        <p:txBody>
          <a:bodyPr/>
          <a:lstStyle>
            <a:lvl1pPr marL="0" indent="0">
              <a:buNone/>
              <a:defRPr sz="7055"/>
            </a:lvl1pPr>
            <a:lvl2pPr marL="2016023" indent="0">
              <a:buNone/>
              <a:defRPr sz="6173"/>
            </a:lvl2pPr>
            <a:lvl3pPr marL="4032047" indent="0">
              <a:buNone/>
              <a:defRPr sz="5291"/>
            </a:lvl3pPr>
            <a:lvl4pPr marL="6048070" indent="0">
              <a:buNone/>
              <a:defRPr sz="4410"/>
            </a:lvl4pPr>
            <a:lvl5pPr marL="8064094" indent="0">
              <a:buNone/>
              <a:defRPr sz="4410"/>
            </a:lvl5pPr>
            <a:lvl6pPr marL="10080117" indent="0">
              <a:buNone/>
              <a:defRPr sz="4410"/>
            </a:lvl6pPr>
            <a:lvl7pPr marL="12096140" indent="0">
              <a:buNone/>
              <a:defRPr sz="4410"/>
            </a:lvl7pPr>
            <a:lvl8pPr marL="14112164" indent="0">
              <a:buNone/>
              <a:defRPr sz="4410"/>
            </a:lvl8pPr>
            <a:lvl9pPr marL="16128187" indent="0">
              <a:buNone/>
              <a:defRPr sz="44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45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0022"/>
            <a:ext cx="3691003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0077"/>
            <a:ext cx="3691003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28274"/>
            <a:ext cx="9628704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F2D78-4B07-455D-A74C-765DA5E6CCE4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28274"/>
            <a:ext cx="14443055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28274"/>
            <a:ext cx="9628704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E9F1C-47A7-4432-A3FE-28ABE674C4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2047" rtl="0" eaLnBrk="1" latinLnBrk="0" hangingPunct="1">
        <a:lnSpc>
          <a:spcPct val="90000"/>
        </a:lnSpc>
        <a:spcBef>
          <a:spcPct val="0"/>
        </a:spcBef>
        <a:buNone/>
        <a:defRPr sz="19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012" indent="-1008012" algn="l" defTabSz="4032047" rtl="0" eaLnBrk="1" latinLnBrk="0" hangingPunct="1">
        <a:lnSpc>
          <a:spcPct val="90000"/>
        </a:lnSpc>
        <a:spcBef>
          <a:spcPts val="4410"/>
        </a:spcBef>
        <a:buFont typeface="Arial" panose="020B0604020202020204" pitchFamily="34" charset="0"/>
        <a:buChar char="•"/>
        <a:defRPr sz="12347" kern="1200">
          <a:solidFill>
            <a:schemeClr val="tx1"/>
          </a:solidFill>
          <a:latin typeface="+mn-lt"/>
          <a:ea typeface="+mn-ea"/>
          <a:cs typeface="+mn-cs"/>
        </a:defRPr>
      </a:lvl1pPr>
      <a:lvl2pPr marL="3024035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10583" kern="1200">
          <a:solidFill>
            <a:schemeClr val="tx1"/>
          </a:solidFill>
          <a:latin typeface="+mn-lt"/>
          <a:ea typeface="+mn-ea"/>
          <a:cs typeface="+mn-cs"/>
        </a:defRPr>
      </a:lvl2pPr>
      <a:lvl3pPr marL="504005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3pPr>
      <a:lvl4pPr marL="7056082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4pPr>
      <a:lvl5pPr marL="9072105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5pPr>
      <a:lvl6pPr marL="1108812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6pPr>
      <a:lvl7pPr marL="13104152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7pPr>
      <a:lvl8pPr marL="15120176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8pPr>
      <a:lvl9pPr marL="1713619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1pPr>
      <a:lvl2pPr marL="2016023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403204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3pPr>
      <a:lvl4pPr marL="604807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4pPr>
      <a:lvl5pPr marL="8064094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5pPr>
      <a:lvl6pPr marL="1008011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6pPr>
      <a:lvl7pPr marL="1209614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7pPr>
      <a:lvl8pPr marL="14112164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8pPr>
      <a:lvl9pPr marL="1612818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2C4C49-4DAA-766C-1A8A-649E3403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8" y="174765"/>
            <a:ext cx="39299375" cy="2803654"/>
          </a:xfrm>
          <a:prstGeom prst="rect">
            <a:avLst/>
          </a:prstGeom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F335986E-04EE-37DA-B697-87F8D825C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52" y="3674385"/>
            <a:ext cx="10841203" cy="1310659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F00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42126" tIns="221065" rIns="442126" bIns="221065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en-US" sz="561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Edge AI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DB51BB2-1F60-9D92-ED8C-E6502414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" y="5375172"/>
            <a:ext cx="10841203" cy="63180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DF6F27-4F71-0F00-F4F1-C840EE71648E}"/>
              </a:ext>
            </a:extLst>
          </p:cNvPr>
          <p:cNvSpPr txBox="1"/>
          <p:nvPr/>
        </p:nvSpPr>
        <p:spPr>
          <a:xfrm>
            <a:off x="1480457" y="11688147"/>
            <a:ext cx="832655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1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algn="ctr"/>
            <a:endParaRPr lang="en-IN" sz="351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 descr="Edge AI is the integration of artificial intelligence (AI) with edge computing, enabling data processing and decision-making to happen on devices close to the source of data rather than relying on centralized cloud servers.&#10;">
            <a:extLst>
              <a:ext uri="{FF2B5EF4-FFF2-40B4-BE49-F238E27FC236}">
                <a16:creationId xmlns:a16="http://schemas.microsoft.com/office/drawing/2014/main" id="{5E2729D9-6312-21EF-D4CA-36CAF859B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20475" y="12860777"/>
            <a:ext cx="6276492" cy="3846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AI is the integration of AI with edge computing, enabling data preprocessing and decision-making to happen on devices close to the source of data rather than relying on centralised cloud servers.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894790A-CDE2-09E6-EAE5-BC1D2553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95" y="17379514"/>
            <a:ext cx="10841203" cy="3846696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BD8814A-0497-AAC6-3B11-79411B02ECB2}"/>
              </a:ext>
            </a:extLst>
          </p:cNvPr>
          <p:cNvSpPr/>
          <p:nvPr/>
        </p:nvSpPr>
        <p:spPr>
          <a:xfrm>
            <a:off x="6989727" y="12860776"/>
            <a:ext cx="7096715" cy="3846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1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</a:t>
            </a:r>
          </a:p>
          <a:p>
            <a:pPr marL="1002983" indent="-1002983" algn="ctr">
              <a:buFont typeface="Arial" panose="020B0604020202020204" pitchFamily="34" charset="0"/>
              <a:buChar char="•"/>
            </a:pPr>
            <a:r>
              <a:rPr lang="en-IN" sz="31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Latency: Enables real-time decision making.</a:t>
            </a:r>
          </a:p>
          <a:p>
            <a:pPr marL="1002983" indent="-1002983" algn="ctr">
              <a:buFont typeface="Arial" panose="020B0604020202020204" pitchFamily="34" charset="0"/>
              <a:buChar char="•"/>
            </a:pPr>
            <a:r>
              <a:rPr lang="en-IN" sz="31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Privacy: Keeps sensitive usage data local.</a:t>
            </a:r>
          </a:p>
          <a:p>
            <a:pPr marL="1002983" indent="-1002983" algn="ctr">
              <a:buFont typeface="Arial" panose="020B0604020202020204" pitchFamily="34" charset="0"/>
              <a:buChar char="•"/>
            </a:pPr>
            <a:r>
              <a:rPr lang="en-IN" sz="31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Reliability: Functions even with unstable internet</a:t>
            </a:r>
          </a:p>
        </p:txBody>
      </p:sp>
      <p:sp>
        <p:nvSpPr>
          <p:cNvPr id="46" name="Text Box 6">
            <a:extLst>
              <a:ext uri="{FF2B5EF4-FFF2-40B4-BE49-F238E27FC236}">
                <a16:creationId xmlns:a16="http://schemas.microsoft.com/office/drawing/2014/main" id="{0349625F-791E-0F85-2BA9-0968335DF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043" y="3674385"/>
            <a:ext cx="10841203" cy="1310659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F00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42126" tIns="221065" rIns="442126" bIns="221065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en-US" sz="561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Management</a:t>
            </a:r>
          </a:p>
        </p:txBody>
      </p:sp>
      <p:sp>
        <p:nvSpPr>
          <p:cNvPr id="47" name="Text Box 6">
            <a:extLst>
              <a:ext uri="{FF2B5EF4-FFF2-40B4-BE49-F238E27FC236}">
                <a16:creationId xmlns:a16="http://schemas.microsoft.com/office/drawing/2014/main" id="{3D4CAC1C-953B-A734-2FDD-B10766808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6130" y="3674385"/>
            <a:ext cx="10841203" cy="1310659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F00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42126" tIns="221065" rIns="442126" bIns="221065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en-US" sz="5616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 System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A986D21-6021-1A99-42B6-E0B1BC0A11D9}"/>
              </a:ext>
            </a:extLst>
          </p:cNvPr>
          <p:cNvSpPr/>
          <p:nvPr/>
        </p:nvSpPr>
        <p:spPr>
          <a:xfrm>
            <a:off x="420475" y="21898251"/>
            <a:ext cx="6269015" cy="43376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Metering Infrastructure (AMI) enables two-way communication between utilities and customers but relies on public networks, exposing smart meters to cyber threats like False Data Injection.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C31F8F-B7E3-8CD8-8936-5A8387BE1238}"/>
              </a:ext>
            </a:extLst>
          </p:cNvPr>
          <p:cNvSpPr/>
          <p:nvPr/>
        </p:nvSpPr>
        <p:spPr>
          <a:xfrm>
            <a:off x="6989727" y="21898251"/>
            <a:ext cx="7096714" cy="43376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Solution: We propose running AI models directly on edge devices (e.g., gateways/meters) rather than the cloud. This ensures real-time decision-making, reduces latency, and secures data privacy.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DA0F92A-9CAF-8FB1-ADB0-23114AA5C960}"/>
              </a:ext>
            </a:extLst>
          </p:cNvPr>
          <p:cNvSpPr/>
          <p:nvPr/>
        </p:nvSpPr>
        <p:spPr>
          <a:xfrm>
            <a:off x="420475" y="26561143"/>
            <a:ext cx="7096714" cy="35043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Role: A lightweight Intrusion Detection System (IDS) at the edge is critical to detect anomalies in resource-constrained smart meters before damage spreads.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Flowchart: Extract 50">
            <a:extLst>
              <a:ext uri="{FF2B5EF4-FFF2-40B4-BE49-F238E27FC236}">
                <a16:creationId xmlns:a16="http://schemas.microsoft.com/office/drawing/2014/main" id="{417B78D0-C9FD-30FF-7BD0-62BCD39094D5}"/>
              </a:ext>
            </a:extLst>
          </p:cNvPr>
          <p:cNvSpPr/>
          <p:nvPr/>
        </p:nvSpPr>
        <p:spPr>
          <a:xfrm rot="5400000">
            <a:off x="6466687" y="23199270"/>
            <a:ext cx="1031127" cy="820222"/>
          </a:xfrm>
          <a:prstGeom prst="flowChartExtra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2" name="Flowchart: Extract 51">
            <a:extLst>
              <a:ext uri="{FF2B5EF4-FFF2-40B4-BE49-F238E27FC236}">
                <a16:creationId xmlns:a16="http://schemas.microsoft.com/office/drawing/2014/main" id="{2F272C7F-E5BF-42FF-07FD-90EE1CA4D243}"/>
              </a:ext>
            </a:extLst>
          </p:cNvPr>
          <p:cNvSpPr/>
          <p:nvPr/>
        </p:nvSpPr>
        <p:spPr>
          <a:xfrm rot="13230045">
            <a:off x="7126434" y="26156672"/>
            <a:ext cx="1089613" cy="845996"/>
          </a:xfrm>
          <a:prstGeom prst="flowChartExtra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78FACB-BE74-D81E-953A-82A3A09B31CC}"/>
              </a:ext>
            </a:extLst>
          </p:cNvPr>
          <p:cNvSpPr txBox="1"/>
          <p:nvPr/>
        </p:nvSpPr>
        <p:spPr>
          <a:xfrm>
            <a:off x="8513917" y="27255146"/>
            <a:ext cx="47897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for AMI and IDS in Edge AI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7E0B15-E702-89D9-4E6B-921EB3EA3F2F}"/>
              </a:ext>
            </a:extLst>
          </p:cNvPr>
          <p:cNvSpPr/>
          <p:nvPr/>
        </p:nvSpPr>
        <p:spPr>
          <a:xfrm>
            <a:off x="14657043" y="5375172"/>
            <a:ext cx="10029072" cy="56411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ctr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Evaluate ML models for three key tasks: power consumption prediction, energy efficiency estimation, and user-type classification.</a:t>
            </a:r>
          </a:p>
          <a:p>
            <a:pPr algn="ctr"/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Smart grid </a:t>
            </a:r>
            <a:r>
              <a:rPr lang="en-IN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data (8,737 rows) capturing hourly electrical (Voltage, Current) and environmental parameters.</a:t>
            </a:r>
          </a:p>
        </p:txBody>
      </p:sp>
      <p:pic>
        <p:nvPicPr>
          <p:cNvPr id="56" name="Content Placeholder 8">
            <a:extLst>
              <a:ext uri="{FF2B5EF4-FFF2-40B4-BE49-F238E27FC236}">
                <a16:creationId xmlns:a16="http://schemas.microsoft.com/office/drawing/2014/main" id="{CA7ADFDB-6C7C-9BD0-88D7-875366D9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0"/>
          <a:stretch>
            <a:fillRect/>
          </a:stretch>
        </p:blipFill>
        <p:spPr>
          <a:xfrm>
            <a:off x="15316283" y="12747472"/>
            <a:ext cx="11719974" cy="307164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33CB223-53F7-C87B-1EC3-1782071A4D83}"/>
              </a:ext>
            </a:extLst>
          </p:cNvPr>
          <p:cNvSpPr txBox="1"/>
          <p:nvPr/>
        </p:nvSpPr>
        <p:spPr>
          <a:xfrm>
            <a:off x="15316283" y="11688147"/>
            <a:ext cx="105046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Dataset</a:t>
            </a:r>
          </a:p>
        </p:txBody>
      </p:sp>
      <p:pic>
        <p:nvPicPr>
          <p:cNvPr id="58" name="Picture 57" descr="image.png">
            <a:extLst>
              <a:ext uri="{FF2B5EF4-FFF2-40B4-BE49-F238E27FC236}">
                <a16:creationId xmlns:a16="http://schemas.microsoft.com/office/drawing/2014/main" id="{8A6C678B-7B81-8743-36FB-5C6C469F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3837" y="16699421"/>
            <a:ext cx="4154654" cy="26761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57D58DD-47A1-ABCD-96BD-5019157E8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5418" y="16783367"/>
            <a:ext cx="3797533" cy="26761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1A62146-6816-B155-2F98-B4590EC1E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83" y="19459562"/>
            <a:ext cx="4154654" cy="2605769"/>
          </a:xfrm>
          <a:prstGeom prst="rect">
            <a:avLst/>
          </a:prstGeom>
        </p:spPr>
      </p:pic>
      <p:pic>
        <p:nvPicPr>
          <p:cNvPr id="61" name="Content Placeholder 4">
            <a:extLst>
              <a:ext uri="{FF2B5EF4-FFF2-40B4-BE49-F238E27FC236}">
                <a16:creationId xmlns:a16="http://schemas.microsoft.com/office/drawing/2014/main" id="{3C5BA5C7-3569-62A2-12BF-4EDAC642C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5418" y="19375616"/>
            <a:ext cx="3797533" cy="290968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1FDC916-1AD8-985D-AE2F-C2F418E1E7C8}"/>
              </a:ext>
            </a:extLst>
          </p:cNvPr>
          <p:cNvSpPr txBox="1"/>
          <p:nvPr/>
        </p:nvSpPr>
        <p:spPr>
          <a:xfrm>
            <a:off x="15753144" y="15903065"/>
            <a:ext cx="5643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EDA of Dataset: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22347F0-04BA-F0FD-E502-F53A9D316895}"/>
              </a:ext>
            </a:extLst>
          </p:cNvPr>
          <p:cNvSpPr/>
          <p:nvPr/>
        </p:nvSpPr>
        <p:spPr>
          <a:xfrm>
            <a:off x="23513142" y="16149286"/>
            <a:ext cx="4472142" cy="59388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Extracted hour, day, and month from timestamps to capture temporal patterns.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&amp; Scaling: Applied One-Hot Encoding for categorical data (e.g., Weather) and StandardScaler for numerical features.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7A141E-87B0-1899-B003-C8A47B18956B}"/>
              </a:ext>
            </a:extLst>
          </p:cNvPr>
          <p:cNvSpPr txBox="1"/>
          <p:nvPr/>
        </p:nvSpPr>
        <p:spPr>
          <a:xfrm>
            <a:off x="16093439" y="22285298"/>
            <a:ext cx="570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C99955C-74DD-5BC7-6D21-89B84DF46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22007" y="23045161"/>
            <a:ext cx="5700922" cy="351598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4B5E1A-9068-AC08-AB80-D963D62CF6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22006" y="26450183"/>
            <a:ext cx="5700921" cy="3790105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A4743A1-2EBA-AAFF-0125-CCFB8F422245}"/>
              </a:ext>
            </a:extLst>
          </p:cNvPr>
          <p:cNvSpPr/>
          <p:nvPr/>
        </p:nvSpPr>
        <p:spPr>
          <a:xfrm>
            <a:off x="20888570" y="22505265"/>
            <a:ext cx="7096714" cy="43300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From Results:</a:t>
            </a:r>
          </a:p>
          <a:p>
            <a:pPr algn="ctr"/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Tasks (Power &amp; Efficiency)</a:t>
            </a:r>
          </a:p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models failed → clear non-linear patterns</a:t>
            </a:r>
          </a:p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models (LightGBM, GBM) consistently outperformed all others</a:t>
            </a:r>
          </a:p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Trees ranked second → strong ensemble behaviour</a:t>
            </a:r>
          </a:p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LightGBM achieved best RMSE &amp; R² across both tasks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5E10BB1-217F-FB77-059E-08C4E80660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6270" y="27265130"/>
            <a:ext cx="3299170" cy="261583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6B3C417-75AC-A2B8-13DD-372B66BAF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86115" y="27362082"/>
            <a:ext cx="3299170" cy="2348624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F1D88E9-E436-0E16-95F6-B9BA7244A3B8}"/>
              </a:ext>
            </a:extLst>
          </p:cNvPr>
          <p:cNvSpPr/>
          <p:nvPr/>
        </p:nvSpPr>
        <p:spPr>
          <a:xfrm>
            <a:off x="29108400" y="5375172"/>
            <a:ext cx="10841203" cy="77921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Threat: AMI networks are vulnerable to attacks where hackers inject false data (e.g., modifying readings to show low consumption), leading to revenue loss.</a:t>
            </a:r>
          </a:p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Deploying an Anomaly-Based IDS at the edge enables distributed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defence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each meter can stop compromised nodes, thereby reducing the load on the central utility.</a:t>
            </a:r>
          </a:p>
          <a:p>
            <a:pPr algn="ctr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Analysis of network traffic identified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failed_logins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(highest correlation),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protocol_type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(UDP is most vulnerable), and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browser_type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critical indicators of attack.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3ABDE7-DF77-67DB-CF9C-FAA18DA7B18C}"/>
              </a:ext>
            </a:extLst>
          </p:cNvPr>
          <p:cNvSpPr txBox="1"/>
          <p:nvPr/>
        </p:nvSpPr>
        <p:spPr>
          <a:xfrm>
            <a:off x="30114240" y="13746480"/>
            <a:ext cx="84429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Dataset: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7F3DEA2-DC23-0463-851C-88D3E696EF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1307" y="14758076"/>
            <a:ext cx="10841203" cy="384669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47CEEED-FBAE-E088-6774-7FF5B2C82C76}"/>
              </a:ext>
            </a:extLst>
          </p:cNvPr>
          <p:cNvSpPr txBox="1"/>
          <p:nvPr/>
        </p:nvSpPr>
        <p:spPr>
          <a:xfrm>
            <a:off x="31059120" y="18985427"/>
            <a:ext cx="70713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18FC30AC-9DBC-B1EA-6681-8F0CC269B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81802"/>
              </p:ext>
            </p:extLst>
          </p:nvPr>
        </p:nvGraphicFramePr>
        <p:xfrm>
          <a:off x="29108400" y="19997023"/>
          <a:ext cx="9022081" cy="5118500"/>
        </p:xfrm>
        <a:graphic>
          <a:graphicData uri="http://schemas.openxmlformats.org/drawingml/2006/table">
            <a:tbl>
              <a:tblPr/>
              <a:tblGrid>
                <a:gridCol w="1531495">
                  <a:extLst>
                    <a:ext uri="{9D8B030D-6E8A-4147-A177-3AD203B41FA5}">
                      <a16:colId xmlns:a16="http://schemas.microsoft.com/office/drawing/2014/main" val="518209369"/>
                    </a:ext>
                  </a:extLst>
                </a:gridCol>
                <a:gridCol w="985781">
                  <a:extLst>
                    <a:ext uri="{9D8B030D-6E8A-4147-A177-3AD203B41FA5}">
                      <a16:colId xmlns:a16="http://schemas.microsoft.com/office/drawing/2014/main" val="2807957943"/>
                    </a:ext>
                  </a:extLst>
                </a:gridCol>
                <a:gridCol w="760126">
                  <a:extLst>
                    <a:ext uri="{9D8B030D-6E8A-4147-A177-3AD203B41FA5}">
                      <a16:colId xmlns:a16="http://schemas.microsoft.com/office/drawing/2014/main" val="1743308770"/>
                    </a:ext>
                  </a:extLst>
                </a:gridCol>
                <a:gridCol w="926961">
                  <a:extLst>
                    <a:ext uri="{9D8B030D-6E8A-4147-A177-3AD203B41FA5}">
                      <a16:colId xmlns:a16="http://schemas.microsoft.com/office/drawing/2014/main" val="3758749116"/>
                    </a:ext>
                  </a:extLst>
                </a:gridCol>
                <a:gridCol w="1587304">
                  <a:extLst>
                    <a:ext uri="{9D8B030D-6E8A-4147-A177-3AD203B41FA5}">
                      <a16:colId xmlns:a16="http://schemas.microsoft.com/office/drawing/2014/main" val="2556711566"/>
                    </a:ext>
                  </a:extLst>
                </a:gridCol>
                <a:gridCol w="1564979">
                  <a:extLst>
                    <a:ext uri="{9D8B030D-6E8A-4147-A177-3AD203B41FA5}">
                      <a16:colId xmlns:a16="http://schemas.microsoft.com/office/drawing/2014/main" val="3084015443"/>
                    </a:ext>
                  </a:extLst>
                </a:gridCol>
                <a:gridCol w="1665435">
                  <a:extLst>
                    <a:ext uri="{9D8B030D-6E8A-4147-A177-3AD203B41FA5}">
                      <a16:colId xmlns:a16="http://schemas.microsoft.com/office/drawing/2014/main" val="582960283"/>
                    </a:ext>
                  </a:extLst>
                </a:gridCol>
              </a:tblGrid>
              <a:tr h="1023700">
                <a:tc>
                  <a:txBody>
                    <a:bodyPr/>
                    <a:lstStyle/>
                    <a:p>
                      <a:pPr algn="l" defTabSz="228600"/>
                      <a:r>
                        <a:rPr sz="115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ROC-AUC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Time (sec)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Peak Memory (MB)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28600"/>
                      <a:r>
                        <a:rPr sz="115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Est. Min Data Points</a:t>
                      </a:r>
                    </a:p>
                  </a:txBody>
                  <a:tcPr marL="101600" marR="101600" marT="101600" marB="10160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2990"/>
                  </a:ext>
                </a:extLst>
              </a:tr>
              <a:tr h="1023700">
                <a:tc>
                  <a:txBody>
                    <a:bodyPr/>
                    <a:lstStyle/>
                    <a:p>
                      <a:pPr algn="l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0.8857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0.8535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0.8716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8.26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2.60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18000</a:t>
                      </a:r>
                    </a:p>
                  </a:txBody>
                  <a:tcPr marL="101600" marR="101600" marT="101600" marB="101600" anchor="ctr" horzOverflow="overflow"/>
                </a:tc>
                <a:extLst>
                  <a:ext uri="{0D108BD9-81ED-4DB2-BD59-A6C34878D82A}">
                    <a16:rowId xmlns:a16="http://schemas.microsoft.com/office/drawing/2014/main" val="1988335894"/>
                  </a:ext>
                </a:extLst>
              </a:tr>
              <a:tr h="1023700">
                <a:tc>
                  <a:txBody>
                    <a:bodyPr/>
                    <a:lstStyle/>
                    <a:p>
                      <a:pPr algn="l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XGBoost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0.8863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0.8543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0.8726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2.32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9000</a:t>
                      </a:r>
                    </a:p>
                  </a:txBody>
                  <a:tcPr marL="101600" marR="101600" marT="101600" marB="101600" anchor="ctr" horzOverflow="overflow"/>
                </a:tc>
                <a:extLst>
                  <a:ext uri="{0D108BD9-81ED-4DB2-BD59-A6C34878D82A}">
                    <a16:rowId xmlns:a16="http://schemas.microsoft.com/office/drawing/2014/main" val="1895519166"/>
                  </a:ext>
                </a:extLst>
              </a:tr>
              <a:tr h="1023700">
                <a:tc>
                  <a:txBody>
                    <a:bodyPr/>
                    <a:lstStyle/>
                    <a:p>
                      <a:pPr algn="l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LightGBM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0.8863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0.8543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0.8727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20.65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4.33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18000</a:t>
                      </a:r>
                    </a:p>
                  </a:txBody>
                  <a:tcPr marL="101600" marR="101600" marT="101600" marB="101600" anchor="ctr" horzOverflow="overflow"/>
                </a:tc>
                <a:extLst>
                  <a:ext uri="{0D108BD9-81ED-4DB2-BD59-A6C34878D82A}">
                    <a16:rowId xmlns:a16="http://schemas.microsoft.com/office/drawing/2014/main" val="2029810845"/>
                  </a:ext>
                </a:extLst>
              </a:tr>
              <a:tr h="1023700">
                <a:tc>
                  <a:txBody>
                    <a:bodyPr/>
                    <a:lstStyle/>
                    <a:p>
                      <a:pPr algn="l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0.7301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0.6827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0.7873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0.27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>
                          <a:latin typeface="Arial"/>
                          <a:ea typeface="Arial"/>
                          <a:cs typeface="Arial"/>
                          <a:sym typeface="Arial"/>
                        </a:rPr>
                        <a:t>2.26</a:t>
                      </a:r>
                    </a:p>
                  </a:txBody>
                  <a:tcPr marL="101600" marR="101600" marT="101600" marB="101600" anchor="ctr" horzOverflow="overflow"/>
                </a:tc>
                <a:tc>
                  <a:txBody>
                    <a:bodyPr/>
                    <a:lstStyle/>
                    <a:p>
                      <a:pPr algn="r" defTabSz="228600"/>
                      <a:r>
                        <a:rPr sz="115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</a:p>
                  </a:txBody>
                  <a:tcPr marL="101600" marR="101600" marT="101600" marB="101600" anchor="ctr" horzOverflow="overflow"/>
                </a:tc>
                <a:extLst>
                  <a:ext uri="{0D108BD9-81ED-4DB2-BD59-A6C34878D82A}">
                    <a16:rowId xmlns:a16="http://schemas.microsoft.com/office/drawing/2014/main" val="2098172449"/>
                  </a:ext>
                </a:extLst>
              </a:tr>
            </a:tbl>
          </a:graphicData>
        </a:graphic>
      </p:graphicFrame>
      <p:pic>
        <p:nvPicPr>
          <p:cNvPr id="80" name="Screen Shot 2025-11-13 at 20.00.46 PM.png" descr="Screen Shot 2025-11-13 at 20.00.46 PM.png">
            <a:extLst>
              <a:ext uri="{FF2B5EF4-FFF2-40B4-BE49-F238E27FC236}">
                <a16:creationId xmlns:a16="http://schemas.microsoft.com/office/drawing/2014/main" id="{A5425DDE-6FB6-BDD7-0041-2A42FC4764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45812" y="25194750"/>
            <a:ext cx="10131159" cy="451595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591CC1D-E205-4FFD-F5EB-62F3BF1FEBBD}"/>
              </a:ext>
            </a:extLst>
          </p:cNvPr>
          <p:cNvSpPr txBox="1"/>
          <p:nvPr/>
        </p:nvSpPr>
        <p:spPr>
          <a:xfrm>
            <a:off x="38557200" y="20195490"/>
            <a:ext cx="27432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 of ML Models for Network Intrusion Detection</a:t>
            </a:r>
            <a:endParaRPr lang="en-IN" sz="35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7F1C00-758C-7C1E-04E5-DBD2CF707CB1}"/>
              </a:ext>
            </a:extLst>
          </p:cNvPr>
          <p:cNvSpPr txBox="1"/>
          <p:nvPr/>
        </p:nvSpPr>
        <p:spPr>
          <a:xfrm>
            <a:off x="29108400" y="26450183"/>
            <a:ext cx="2316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ROC-AUC Curve</a:t>
            </a:r>
          </a:p>
        </p:txBody>
      </p:sp>
    </p:spTree>
    <p:extLst>
      <p:ext uri="{BB962C8B-B14F-4D97-AF65-F5344CB8AC3E}">
        <p14:creationId xmlns:p14="http://schemas.microsoft.com/office/powerpoint/2010/main" val="46087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543</TotalTime>
  <Words>485</Words>
  <Application>Microsoft Office PowerPoint</Application>
  <PresentationFormat>Custom</PresentationFormat>
  <Paragraphs>74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IMT2023616 Rajan Samar</dc:creator>
  <cp:lastModifiedBy>IMT2023616 Rajan Samar</cp:lastModifiedBy>
  <cp:revision>2</cp:revision>
  <dcterms:created xsi:type="dcterms:W3CDTF">2025-12-08T12:56:07Z</dcterms:created>
  <dcterms:modified xsi:type="dcterms:W3CDTF">2025-12-08T21:59:37Z</dcterms:modified>
</cp:coreProperties>
</file>